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snapToGrid="0">
      <p:cViewPr varScale="1">
        <p:scale>
          <a:sx n="89" d="100"/>
          <a:sy n="89" d="100"/>
        </p:scale>
        <p:origin x="3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6F9C2F7-6080-4383-8995-36F198C19FB6}" type="datetimeFigureOut">
              <a:rPr lang="de-DE" smtClean="0"/>
              <a:t>08.12.2020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40344725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F9C2F7-6080-4383-8995-36F198C19FB6}" type="datetimeFigureOut">
              <a:rPr lang="de-DE" smtClean="0"/>
              <a:t>08.12.2020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13893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F9C2F7-6080-4383-8995-36F198C19FB6}" type="datetimeFigureOut">
              <a:rPr lang="de-DE" smtClean="0"/>
              <a:t>08.12.2020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202050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F9C2F7-6080-4383-8995-36F198C19FB6}" type="datetimeFigureOut">
              <a:rPr lang="de-DE" smtClean="0"/>
              <a:t>08.12.2020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127160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6F9C2F7-6080-4383-8995-36F198C19FB6}" type="datetimeFigureOut">
              <a:rPr lang="de-DE" smtClean="0"/>
              <a:t>08.12.2020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152021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6F9C2F7-6080-4383-8995-36F198C19FB6}" type="datetimeFigureOut">
              <a:rPr lang="de-DE" smtClean="0"/>
              <a:t>08.12.2020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385022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6F9C2F7-6080-4383-8995-36F198C19FB6}" type="datetimeFigureOut">
              <a:rPr lang="de-DE" smtClean="0"/>
              <a:t>08.12.2020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385959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6F9C2F7-6080-4383-8995-36F198C19FB6}" type="datetimeFigureOut">
              <a:rPr lang="de-DE" smtClean="0"/>
              <a:t>08.12.2020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56330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6F9C2F7-6080-4383-8995-36F198C19FB6}" type="datetimeFigureOut">
              <a:rPr lang="de-DE" smtClean="0"/>
              <a:t>08.12.2020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183436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6F9C2F7-6080-4383-8995-36F198C19FB6}" type="datetimeFigureOut">
              <a:rPr lang="de-DE" smtClean="0"/>
              <a:t>08.12.2020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37491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6F9C2F7-6080-4383-8995-36F198C19FB6}" type="datetimeFigureOut">
              <a:rPr lang="de-DE" smtClean="0"/>
              <a:t>08.12.2020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E799EB-D867-421A-A40E-EDDE4AFB68A8}" type="slidenum">
              <a:rPr lang="de-DE" smtClean="0"/>
              <a:t>‹Nr.›</a:t>
            </a:fld>
            <a:endParaRPr lang="de-DE"/>
          </a:p>
        </p:txBody>
      </p:sp>
    </p:spTree>
    <p:extLst>
      <p:ext uri="{BB962C8B-B14F-4D97-AF65-F5344CB8AC3E}">
        <p14:creationId xmlns:p14="http://schemas.microsoft.com/office/powerpoint/2010/main" val="293042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9C2F7-6080-4383-8995-36F198C19FB6}" type="datetimeFigureOut">
              <a:rPr lang="de-DE" smtClean="0"/>
              <a:t>08.12.2020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799EB-D867-421A-A40E-EDDE4AFB68A8}" type="slidenum">
              <a:rPr lang="de-DE" smtClean="0"/>
              <a:t>‹Nr.›</a:t>
            </a:fld>
            <a:endParaRPr lang="de-DE"/>
          </a:p>
        </p:txBody>
      </p:sp>
    </p:spTree>
    <p:extLst>
      <p:ext uri="{BB962C8B-B14F-4D97-AF65-F5344CB8AC3E}">
        <p14:creationId xmlns:p14="http://schemas.microsoft.com/office/powerpoint/2010/main" val="165918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Therapie-Angebot</a:t>
            </a:r>
            <a:br>
              <a:rPr lang="de-DE" dirty="0" smtClean="0"/>
            </a:br>
            <a:r>
              <a:rPr lang="de-DE" dirty="0" smtClean="0"/>
              <a:t>Sr. Maria Platzköster</a:t>
            </a:r>
            <a:endParaRPr lang="de-DE" dirty="0"/>
          </a:p>
        </p:txBody>
      </p:sp>
      <p:sp>
        <p:nvSpPr>
          <p:cNvPr id="3" name="Untertitel 2"/>
          <p:cNvSpPr>
            <a:spLocks noGrp="1"/>
          </p:cNvSpPr>
          <p:nvPr>
            <p:ph type="subTitle" idx="1"/>
          </p:nvPr>
        </p:nvSpPr>
        <p:spPr/>
        <p:txBody>
          <a:bodyPr/>
          <a:lstStyle/>
          <a:p>
            <a:r>
              <a:rPr lang="de-DE" dirty="0" smtClean="0"/>
              <a:t>Heilpraktikerin</a:t>
            </a:r>
          </a:p>
          <a:p>
            <a:r>
              <a:rPr lang="de-DE" dirty="0" smtClean="0"/>
              <a:t>Praxis </a:t>
            </a:r>
            <a:r>
              <a:rPr lang="de-DE" dirty="0"/>
              <a:t>für ganzheitliche Naturheilweisen und Liebevolle </a:t>
            </a:r>
            <a:r>
              <a:rPr lang="de-DE" dirty="0" smtClean="0"/>
              <a:t>Zwiesprache® </a:t>
            </a:r>
            <a:endParaRPr lang="de-DE" dirty="0"/>
          </a:p>
        </p:txBody>
      </p:sp>
    </p:spTree>
    <p:extLst>
      <p:ext uri="{BB962C8B-B14F-4D97-AF65-F5344CB8AC3E}">
        <p14:creationId xmlns:p14="http://schemas.microsoft.com/office/powerpoint/2010/main" val="388744570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dirty="0" smtClean="0"/>
              <a:t>Naturheilverfahren: Ausleitungsverfahren</a:t>
            </a:r>
            <a:endParaRPr lang="de-DE" dirty="0"/>
          </a:p>
        </p:txBody>
      </p:sp>
      <p:pic>
        <p:nvPicPr>
          <p:cNvPr id="5" name="Bildplatzhalt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85" r="3185"/>
          <a:stretch>
            <a:fillRect/>
          </a:stretch>
        </p:blipFill>
        <p:spPr>
          <a:xfrm>
            <a:off x="9000785" y="4049734"/>
            <a:ext cx="2907186" cy="2295540"/>
          </a:xfrm>
          <a:effectLst>
            <a:softEdge rad="127000"/>
          </a:effectLst>
        </p:spPr>
      </p:pic>
      <p:sp>
        <p:nvSpPr>
          <p:cNvPr id="4" name="Textplatzhalter 3"/>
          <p:cNvSpPr>
            <a:spLocks noGrp="1"/>
          </p:cNvSpPr>
          <p:nvPr>
            <p:ph type="body" sz="half" idx="2"/>
          </p:nvPr>
        </p:nvSpPr>
        <p:spPr>
          <a:xfrm>
            <a:off x="336429" y="1276709"/>
            <a:ext cx="8246853" cy="4411124"/>
          </a:xfrm>
        </p:spPr>
        <p:txBody>
          <a:bodyPr>
            <a:noAutofit/>
          </a:bodyPr>
          <a:lstStyle/>
          <a:p>
            <a:r>
              <a:rPr lang="de-DE" b="1" dirty="0" smtClean="0"/>
              <a:t>Aderlass </a:t>
            </a:r>
            <a:r>
              <a:rPr lang="de-DE" b="1" dirty="0"/>
              <a:t>nach Hildegard von Bingen</a:t>
            </a:r>
          </a:p>
          <a:p>
            <a:r>
              <a:rPr lang="de-DE" dirty="0"/>
              <a:t>Der Aderlass ist ein seit Jahrtausenden erfolgreiches Naturheilverfahren und gehört zu den klassischen Ausleitungsverfahren.</a:t>
            </a:r>
          </a:p>
          <a:p>
            <a:r>
              <a:rPr lang="de-DE" dirty="0"/>
              <a:t>Was bewirkt der Aderlass?</a:t>
            </a:r>
            <a:br>
              <a:rPr lang="de-DE" dirty="0"/>
            </a:br>
            <a:r>
              <a:rPr lang="de-DE" dirty="0"/>
              <a:t>Er beseitigt schädliche und krankmachende Stoffe im Blut, verhindert die Entstehung von Krankheiten, vermindert zu hohen Blutdruck und Risikofaktoren (z.B. hohe Cholesterinwerte), regt die Blutbildung, Hormonbildung und das körpereigene Immunsystem an, erneuert und reinigt das Blut und stabilisiert den </a:t>
            </a:r>
            <a:r>
              <a:rPr lang="de-DE" dirty="0" smtClean="0"/>
              <a:t>Gesundheitszustand.</a:t>
            </a:r>
          </a:p>
          <a:p>
            <a:r>
              <a:rPr lang="de-DE" dirty="0" smtClean="0"/>
              <a:t>Darüber </a:t>
            </a:r>
            <a:r>
              <a:rPr lang="de-DE" dirty="0"/>
              <a:t>hinaus wird der Aderlass als eigene Therapie bei vielen weiteren Indikationen eingesetzt</a:t>
            </a:r>
            <a:r>
              <a:rPr lang="de-DE" dirty="0" smtClean="0"/>
              <a:t>.</a:t>
            </a:r>
          </a:p>
          <a:p>
            <a:endParaRPr lang="de-DE" dirty="0" smtClean="0"/>
          </a:p>
          <a:p>
            <a:r>
              <a:rPr lang="de-DE" b="1" dirty="0"/>
              <a:t>Schröpftherapie</a:t>
            </a:r>
          </a:p>
          <a:p>
            <a:r>
              <a:rPr lang="de-DE" dirty="0"/>
              <a:t>Die Schröpftherapie stellt ein seit der Antike benutztes Verfahren dar. Diese </a:t>
            </a:r>
            <a:r>
              <a:rPr lang="de-DE" dirty="0" smtClean="0"/>
              <a:t>hautreizende Therapie </a:t>
            </a:r>
            <a:r>
              <a:rPr lang="de-DE" dirty="0"/>
              <a:t>hat eine lokale, segmentale und reflektorische Wirkung.</a:t>
            </a:r>
            <a:br>
              <a:rPr lang="de-DE" dirty="0"/>
            </a:br>
            <a:r>
              <a:rPr lang="de-DE" dirty="0"/>
              <a:t>Durch das Setzen von Schröpfgläsern auf die Haut wird eine Saugwirkung auf das </a:t>
            </a:r>
            <a:r>
              <a:rPr lang="de-DE" dirty="0" smtClean="0"/>
              <a:t>Gewebe ausgeübt</a:t>
            </a:r>
            <a:r>
              <a:rPr lang="de-DE" dirty="0"/>
              <a:t>, die zu einer verstärkten Durchblutung führt.</a:t>
            </a:r>
          </a:p>
          <a:p>
            <a:r>
              <a:rPr lang="de-DE" dirty="0"/>
              <a:t>Was bewirkt das </a:t>
            </a:r>
            <a:r>
              <a:rPr lang="de-DE" dirty="0" smtClean="0"/>
              <a:t>Schröpfen?</a:t>
            </a:r>
          </a:p>
          <a:p>
            <a:r>
              <a:rPr lang="de-DE" dirty="0" smtClean="0"/>
              <a:t>Es</a:t>
            </a:r>
            <a:r>
              <a:rPr lang="de-DE" dirty="0"/>
              <a:t>  verbessert die Durchblutung und den Stoffwechsel, Muskelverspannungen und </a:t>
            </a:r>
            <a:r>
              <a:rPr lang="de-DE" dirty="0" smtClean="0"/>
              <a:t>-verhärtungen </a:t>
            </a:r>
            <a:r>
              <a:rPr lang="de-DE" dirty="0"/>
              <a:t>werden beseitigt sowie Spasmen an inneren Organen gelöst</a:t>
            </a:r>
            <a:r>
              <a:rPr lang="de-DE" dirty="0" smtClean="0"/>
              <a:t>.</a:t>
            </a:r>
            <a:endParaRPr lang="de-DE" dirty="0"/>
          </a:p>
          <a:p>
            <a:endParaRPr lang="de-DE" dirty="0"/>
          </a:p>
          <a:p>
            <a:endParaRPr lang="de-DE" dirty="0"/>
          </a:p>
        </p:txBody>
      </p:sp>
    </p:spTree>
    <p:extLst>
      <p:ext uri="{BB962C8B-B14F-4D97-AF65-F5344CB8AC3E}">
        <p14:creationId xmlns:p14="http://schemas.microsoft.com/office/powerpoint/2010/main" val="35590996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dirty="0" smtClean="0"/>
              <a:t>Naturheilverfahren</a:t>
            </a:r>
            <a:endParaRPr lang="de-DE" dirty="0"/>
          </a:p>
        </p:txBody>
      </p:sp>
      <p:sp>
        <p:nvSpPr>
          <p:cNvPr id="4" name="Textplatzhalter 3"/>
          <p:cNvSpPr>
            <a:spLocks noGrp="1"/>
          </p:cNvSpPr>
          <p:nvPr>
            <p:ph type="body" sz="half" idx="2"/>
          </p:nvPr>
        </p:nvSpPr>
        <p:spPr>
          <a:xfrm>
            <a:off x="336429" y="1276709"/>
            <a:ext cx="8246853" cy="4411124"/>
          </a:xfrm>
        </p:spPr>
        <p:txBody>
          <a:bodyPr>
            <a:noAutofit/>
          </a:bodyPr>
          <a:lstStyle/>
          <a:p>
            <a:r>
              <a:rPr lang="de-DE" b="1" dirty="0" smtClean="0"/>
              <a:t>Akupunktur</a:t>
            </a:r>
            <a:endParaRPr lang="de-DE" b="1" dirty="0"/>
          </a:p>
          <a:p>
            <a:r>
              <a:rPr lang="de-DE" dirty="0"/>
              <a:t>Die Akupunktur ist eine jahrtausendealte Heilmethode und  ist ein Bestandteil  der Traditionellen Chinesischen </a:t>
            </a:r>
            <a:r>
              <a:rPr lang="de-DE" dirty="0" smtClean="0"/>
              <a:t>Medizin (TCM), </a:t>
            </a:r>
            <a:r>
              <a:rPr lang="de-DE" dirty="0"/>
              <a:t>die oft mit anderen Therapieverfahren kombiniert </a:t>
            </a:r>
            <a:r>
              <a:rPr lang="de-DE" dirty="0" smtClean="0"/>
              <a:t>wird. Sie </a:t>
            </a:r>
            <a:r>
              <a:rPr lang="de-DE" dirty="0"/>
              <a:t>ist eine klassische naturheilkundliche Reiztherapie, welche  die  Selbstregulationskräfte des Körpers aktiviert, Schmerzen lindert und positive Wirkung auf das Vegetativum, die Immunabwehr und das Allgemeinbefinden zeigt</a:t>
            </a:r>
            <a:r>
              <a:rPr lang="de-DE" dirty="0" smtClean="0"/>
              <a:t>.</a:t>
            </a:r>
          </a:p>
          <a:p>
            <a:endParaRPr lang="de-DE" dirty="0"/>
          </a:p>
          <a:p>
            <a:r>
              <a:rPr lang="de-DE" b="1" dirty="0" smtClean="0"/>
              <a:t>Ohrakupunktur</a:t>
            </a:r>
            <a:endParaRPr lang="de-DE" b="1" dirty="0"/>
          </a:p>
          <a:p>
            <a:r>
              <a:rPr lang="de-DE" dirty="0"/>
              <a:t>Der französische Arzt Dr. </a:t>
            </a:r>
            <a:r>
              <a:rPr lang="de-DE" dirty="0" err="1"/>
              <a:t>Nogier</a:t>
            </a:r>
            <a:r>
              <a:rPr lang="de-DE" dirty="0"/>
              <a:t> entdeckte, dass die gesamte Ohroberfläche eine Reflexzone darstellt, auf die alle Organe des Körpers </a:t>
            </a:r>
            <a:r>
              <a:rPr lang="de-DE" dirty="0" smtClean="0"/>
              <a:t>reagieren. So </a:t>
            </a:r>
            <a:r>
              <a:rPr lang="de-DE" dirty="0"/>
              <a:t>können durch feine Akupunkturnadeln bestimmte Stellen am Ohr gereizt  werden und dadurch Störungen, Schmerzen und Erkrankungen in den entsprechenden Organen oder Körperteilen effektiv behandelt </a:t>
            </a:r>
            <a:r>
              <a:rPr lang="de-DE" dirty="0" smtClean="0"/>
              <a:t>werden.</a:t>
            </a:r>
          </a:p>
          <a:p>
            <a:r>
              <a:rPr lang="de-DE" dirty="0" smtClean="0"/>
              <a:t>Mit </a:t>
            </a:r>
            <a:r>
              <a:rPr lang="de-DE" dirty="0"/>
              <a:t>der Ohrakupunktur lassen sich somit eine Vielzahl von Erkrankungen </a:t>
            </a:r>
            <a:r>
              <a:rPr lang="de-DE" dirty="0" smtClean="0"/>
              <a:t>behandeln.</a:t>
            </a:r>
            <a:endParaRPr lang="de-DE" dirty="0"/>
          </a:p>
          <a:p>
            <a:r>
              <a:rPr lang="de-DE" dirty="0" smtClean="0"/>
              <a:t>Häufig </a:t>
            </a:r>
            <a:r>
              <a:rPr lang="de-DE" dirty="0"/>
              <a:t>kombiniere ich die Ohrakupunktur mit der Körperakupunktur sowie mit anderen Therapieverfahren.</a:t>
            </a:r>
          </a:p>
          <a:p>
            <a:endParaRPr lang="de-DE" dirty="0"/>
          </a:p>
          <a:p>
            <a:endParaRPr lang="de-DE" dirty="0"/>
          </a:p>
          <a:p>
            <a:endParaRPr lang="de-DE" dirty="0"/>
          </a:p>
        </p:txBody>
      </p:sp>
      <p:pic>
        <p:nvPicPr>
          <p:cNvPr id="6" name="Bildplatzhalt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xfrm>
            <a:off x="8971417" y="874314"/>
            <a:ext cx="2876596" cy="2271386"/>
          </a:xfrm>
          <a:effectLst>
            <a:softEdge rad="127000"/>
          </a:effectLst>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795" y="3442045"/>
            <a:ext cx="1790700" cy="2381250"/>
          </a:xfrm>
          <a:prstGeom prst="rect">
            <a:avLst/>
          </a:prstGeom>
          <a:effectLst>
            <a:softEdge rad="127000"/>
          </a:effectLst>
        </p:spPr>
      </p:pic>
    </p:spTree>
    <p:extLst>
      <p:ext uri="{BB962C8B-B14F-4D97-AF65-F5344CB8AC3E}">
        <p14:creationId xmlns:p14="http://schemas.microsoft.com/office/powerpoint/2010/main" val="10575685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dirty="0" smtClean="0"/>
              <a:t>Naturheilverfahren</a:t>
            </a:r>
            <a:endParaRPr lang="de-DE" dirty="0"/>
          </a:p>
        </p:txBody>
      </p:sp>
      <p:sp>
        <p:nvSpPr>
          <p:cNvPr id="4" name="Textplatzhalter 3"/>
          <p:cNvSpPr>
            <a:spLocks noGrp="1"/>
          </p:cNvSpPr>
          <p:nvPr>
            <p:ph type="body" sz="half" idx="2"/>
          </p:nvPr>
        </p:nvSpPr>
        <p:spPr>
          <a:xfrm>
            <a:off x="336429" y="1276708"/>
            <a:ext cx="8402622" cy="5398411"/>
          </a:xfrm>
        </p:spPr>
        <p:txBody>
          <a:bodyPr>
            <a:noAutofit/>
          </a:bodyPr>
          <a:lstStyle/>
          <a:p>
            <a:r>
              <a:rPr lang="de-DE" b="1" dirty="0" smtClean="0"/>
              <a:t>Integrative </a:t>
            </a:r>
            <a:r>
              <a:rPr lang="de-DE" b="1" dirty="0"/>
              <a:t>Wirbelsäulentherapie</a:t>
            </a:r>
            <a:r>
              <a:rPr lang="de-DE" dirty="0"/>
              <a:t> (nach Gabriele Freund)</a:t>
            </a:r>
          </a:p>
          <a:p>
            <a:r>
              <a:rPr lang="de-DE" dirty="0"/>
              <a:t>Die Integrative Wirbelsäulenbehandlung ist eine spezielle Therapieform in der Elemente zur Anwendung kommen, aus der Dornmethode, der manuellen Therapie, der Osteopathie, der </a:t>
            </a:r>
            <a:r>
              <a:rPr lang="de-DE" dirty="0" err="1" smtClean="0"/>
              <a:t>Craniosacral</a:t>
            </a:r>
            <a:r>
              <a:rPr lang="de-DE" dirty="0" smtClean="0"/>
              <a:t>-Therapie </a:t>
            </a:r>
            <a:r>
              <a:rPr lang="de-DE" dirty="0"/>
              <a:t>und Techniken die Gabriele Freund entwickelt hat.</a:t>
            </a:r>
          </a:p>
          <a:p>
            <a:r>
              <a:rPr lang="de-DE" dirty="0"/>
              <a:t>Die Wirbel und Gelenke werden mit Hilfe eines Muskeltests auf Abweichungen ihrer physiologischen Stellung überprüft und bei einer vorhandenen Fehlstellung schonend und sanft in ihre natürliche Position </a:t>
            </a:r>
            <a:r>
              <a:rPr lang="de-DE" dirty="0" smtClean="0"/>
              <a:t>zurückgeschoben.</a:t>
            </a:r>
          </a:p>
          <a:p>
            <a:r>
              <a:rPr lang="de-DE" dirty="0" smtClean="0"/>
              <a:t>Ergänzend </a:t>
            </a:r>
            <a:r>
              <a:rPr lang="de-DE" dirty="0"/>
              <a:t>werden Teilmassagen oder  Schröpfkopfmassagen angewendet</a:t>
            </a:r>
            <a:r>
              <a:rPr lang="de-DE" dirty="0" smtClean="0"/>
              <a:t>.</a:t>
            </a:r>
            <a:endParaRPr lang="de-DE" dirty="0"/>
          </a:p>
          <a:p>
            <a:r>
              <a:rPr lang="de-DE" b="1" dirty="0" err="1" smtClean="0"/>
              <a:t>Craniosacrale</a:t>
            </a:r>
            <a:r>
              <a:rPr lang="de-DE" b="1" dirty="0" smtClean="0"/>
              <a:t> Therapie</a:t>
            </a:r>
            <a:endParaRPr lang="de-DE" b="1" dirty="0"/>
          </a:p>
          <a:p>
            <a:r>
              <a:rPr lang="de-DE" dirty="0"/>
              <a:t>Die </a:t>
            </a:r>
            <a:r>
              <a:rPr lang="de-DE" dirty="0" err="1"/>
              <a:t>Craniosacrale</a:t>
            </a:r>
            <a:r>
              <a:rPr lang="de-DE" dirty="0"/>
              <a:t> Therapie ist eine sanfte, manuelle Behandlungsform, die sich aus der Osteopathie entwickelt </a:t>
            </a:r>
            <a:r>
              <a:rPr lang="de-DE" dirty="0" smtClean="0"/>
              <a:t>hat. Sie </a:t>
            </a:r>
            <a:r>
              <a:rPr lang="de-DE" dirty="0"/>
              <a:t>ermöglicht Blockaden und Einschränkungen des Bewegungsapparates bzw. des gesamten Organismus zu erfassen und in eine physiologische Balance zu bringen.</a:t>
            </a:r>
          </a:p>
          <a:p>
            <a:r>
              <a:rPr lang="de-DE" dirty="0"/>
              <a:t>Die Behandlung setzt überwiegend im Bereich des Schädels, des Nackens, des Thorax, der Wirbelsäule , des Beckens und der </a:t>
            </a:r>
            <a:r>
              <a:rPr lang="de-DE" dirty="0" smtClean="0"/>
              <a:t>Füße </a:t>
            </a:r>
            <a:r>
              <a:rPr lang="de-DE" dirty="0"/>
              <a:t>an. Zu den Anwendungsgebieten gehören u.a</a:t>
            </a:r>
            <a:r>
              <a:rPr lang="de-DE" dirty="0" smtClean="0"/>
              <a:t>.:</a:t>
            </a:r>
          </a:p>
          <a:p>
            <a:pPr marL="285750" indent="-285750">
              <a:buFont typeface="Arial" panose="020B0604020202020204" pitchFamily="34" charset="0"/>
              <a:buChar char="•"/>
            </a:pPr>
            <a:r>
              <a:rPr lang="de-DE" dirty="0" smtClean="0"/>
              <a:t>Erkrankungen </a:t>
            </a:r>
            <a:r>
              <a:rPr lang="de-DE" dirty="0"/>
              <a:t>des </a:t>
            </a:r>
            <a:r>
              <a:rPr lang="de-DE" dirty="0" smtClean="0"/>
              <a:t>Bewegungsapparates</a:t>
            </a:r>
          </a:p>
          <a:p>
            <a:pPr marL="285750" indent="-285750">
              <a:spcBef>
                <a:spcPts val="0"/>
              </a:spcBef>
              <a:buFont typeface="Arial" panose="020B0604020202020204" pitchFamily="34" charset="0"/>
              <a:buChar char="•"/>
            </a:pPr>
            <a:r>
              <a:rPr lang="de-DE" dirty="0" smtClean="0"/>
              <a:t>Migräne</a:t>
            </a:r>
            <a:r>
              <a:rPr lang="de-DE" dirty="0"/>
              <a:t>, </a:t>
            </a:r>
            <a:r>
              <a:rPr lang="de-DE" dirty="0" smtClean="0"/>
              <a:t>Spannungskopfschmerzen </a:t>
            </a:r>
          </a:p>
          <a:p>
            <a:pPr marL="285750" indent="-285750">
              <a:spcBef>
                <a:spcPts val="0"/>
              </a:spcBef>
              <a:buFont typeface="Arial" panose="020B0604020202020204" pitchFamily="34" charset="0"/>
              <a:buChar char="•"/>
            </a:pPr>
            <a:r>
              <a:rPr lang="de-DE" dirty="0" smtClean="0"/>
              <a:t>Schwindel</a:t>
            </a:r>
          </a:p>
          <a:p>
            <a:pPr marL="285750" indent="-285750">
              <a:spcBef>
                <a:spcPts val="0"/>
              </a:spcBef>
              <a:buFont typeface="Arial" panose="020B0604020202020204" pitchFamily="34" charset="0"/>
              <a:buChar char="•"/>
            </a:pPr>
            <a:r>
              <a:rPr lang="de-DE" dirty="0" err="1" smtClean="0"/>
              <a:t>Tinitus</a:t>
            </a:r>
            <a:endParaRPr lang="de-DE" dirty="0" smtClean="0"/>
          </a:p>
          <a:p>
            <a:pPr marL="285750" indent="-285750">
              <a:spcBef>
                <a:spcPts val="0"/>
              </a:spcBef>
              <a:buFont typeface="Arial" panose="020B0604020202020204" pitchFamily="34" charset="0"/>
              <a:buChar char="•"/>
            </a:pPr>
            <a:r>
              <a:rPr lang="de-DE" dirty="0" smtClean="0"/>
              <a:t>Stress</a:t>
            </a:r>
          </a:p>
          <a:p>
            <a:pPr marL="285750" indent="-285750">
              <a:spcBef>
                <a:spcPts val="0"/>
              </a:spcBef>
              <a:buFont typeface="Arial" panose="020B0604020202020204" pitchFamily="34" charset="0"/>
              <a:buChar char="•"/>
            </a:pPr>
            <a:r>
              <a:rPr lang="de-DE" dirty="0" smtClean="0"/>
              <a:t>Depressionen</a:t>
            </a:r>
            <a:r>
              <a:rPr lang="de-DE" dirty="0"/>
              <a:t>, Angstzustände</a:t>
            </a:r>
          </a:p>
          <a:p>
            <a:endParaRPr lang="de-DE" dirty="0"/>
          </a:p>
          <a:p>
            <a:endParaRPr lang="de-DE" dirty="0"/>
          </a:p>
          <a:p>
            <a:endParaRPr lang="de-DE" dirty="0"/>
          </a:p>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050" y="1224588"/>
            <a:ext cx="3170077" cy="2248543"/>
          </a:xfrm>
          <a:prstGeom prst="rect">
            <a:avLst/>
          </a:prstGeom>
          <a:effectLst>
            <a:softEdge rad="127000"/>
          </a:effectLst>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510" y="4145073"/>
            <a:ext cx="3141617" cy="2356213"/>
          </a:xfrm>
          <a:prstGeom prst="rect">
            <a:avLst/>
          </a:prstGeom>
          <a:effectLst>
            <a:softEdge rad="127000"/>
          </a:effectLst>
        </p:spPr>
      </p:pic>
    </p:spTree>
    <p:extLst>
      <p:ext uri="{BB962C8B-B14F-4D97-AF65-F5344CB8AC3E}">
        <p14:creationId xmlns:p14="http://schemas.microsoft.com/office/powerpoint/2010/main" val="8571240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dirty="0" smtClean="0"/>
              <a:t>Naturheilverfahren</a:t>
            </a:r>
            <a:endParaRPr lang="de-DE" dirty="0"/>
          </a:p>
        </p:txBody>
      </p:sp>
      <p:sp>
        <p:nvSpPr>
          <p:cNvPr id="4" name="Textplatzhalter 3"/>
          <p:cNvSpPr>
            <a:spLocks noGrp="1"/>
          </p:cNvSpPr>
          <p:nvPr>
            <p:ph type="body" sz="half" idx="2"/>
          </p:nvPr>
        </p:nvSpPr>
        <p:spPr>
          <a:xfrm>
            <a:off x="336429" y="1276709"/>
            <a:ext cx="8246853" cy="4411124"/>
          </a:xfrm>
        </p:spPr>
        <p:txBody>
          <a:bodyPr>
            <a:noAutofit/>
          </a:bodyPr>
          <a:lstStyle/>
          <a:p>
            <a:r>
              <a:rPr lang="de-DE" b="1" dirty="0"/>
              <a:t>Kieferbalance / R.E.S.E.T.</a:t>
            </a:r>
            <a:r>
              <a:rPr lang="de-DE" dirty="0"/>
              <a:t/>
            </a:r>
            <a:br>
              <a:rPr lang="de-DE" dirty="0"/>
            </a:br>
            <a:r>
              <a:rPr lang="de-DE" dirty="0"/>
              <a:t>(</a:t>
            </a:r>
            <a:r>
              <a:rPr lang="de-DE" b="1" dirty="0" err="1"/>
              <a:t>R</a:t>
            </a:r>
            <a:r>
              <a:rPr lang="de-DE" dirty="0" err="1"/>
              <a:t>afferty</a:t>
            </a:r>
            <a:r>
              <a:rPr lang="de-DE" dirty="0"/>
              <a:t> </a:t>
            </a:r>
            <a:r>
              <a:rPr lang="de-DE" b="1" dirty="0"/>
              <a:t>E</a:t>
            </a:r>
            <a:r>
              <a:rPr lang="de-DE" dirty="0"/>
              <a:t>nergie </a:t>
            </a:r>
            <a:r>
              <a:rPr lang="de-DE" b="1" dirty="0"/>
              <a:t>S</a:t>
            </a:r>
            <a:r>
              <a:rPr lang="de-DE" dirty="0"/>
              <a:t>ystem zur </a:t>
            </a:r>
            <a:r>
              <a:rPr lang="de-DE" b="1" dirty="0"/>
              <a:t>E</a:t>
            </a:r>
            <a:r>
              <a:rPr lang="de-DE" dirty="0"/>
              <a:t>ntlastung des </a:t>
            </a:r>
            <a:r>
              <a:rPr lang="de-DE" b="1" dirty="0"/>
              <a:t>T</a:t>
            </a:r>
            <a:r>
              <a:rPr lang="de-DE" dirty="0"/>
              <a:t>MG= Kiefergelenk) </a:t>
            </a:r>
            <a:r>
              <a:rPr lang="de-DE" dirty="0" smtClean="0"/>
              <a:t>– nach Philipp </a:t>
            </a:r>
            <a:r>
              <a:rPr lang="de-DE" dirty="0" err="1" smtClean="0"/>
              <a:t>Rafferty</a:t>
            </a:r>
            <a:endParaRPr lang="de-DE" dirty="0"/>
          </a:p>
          <a:p>
            <a:r>
              <a:rPr lang="de-DE" dirty="0" smtClean="0"/>
              <a:t>Kieferbalance </a:t>
            </a:r>
            <a:r>
              <a:rPr lang="de-DE" dirty="0"/>
              <a:t>ist eine wirkungsvolle, sanfte und schmerzlose Methode, die eine Fehlstellung des Kiefergelenks ausgleicht und dadurch die Kiefermuskulatur </a:t>
            </a:r>
            <a:r>
              <a:rPr lang="de-DE" dirty="0" smtClean="0"/>
              <a:t>entspannt.</a:t>
            </a:r>
            <a:endParaRPr lang="de-DE" dirty="0"/>
          </a:p>
          <a:p>
            <a:r>
              <a:rPr lang="de-DE" dirty="0" smtClean="0"/>
              <a:t>Kleinste </a:t>
            </a:r>
            <a:r>
              <a:rPr lang="de-DE" dirty="0"/>
              <a:t>Verspannungen der Kiefermuskeln  z.B. durch Stress, Zähneknirschen oder einen Unfall können die normale Stellung des Kiefergelenks </a:t>
            </a:r>
            <a:r>
              <a:rPr lang="de-DE" dirty="0" smtClean="0"/>
              <a:t>verändern.</a:t>
            </a:r>
          </a:p>
          <a:p>
            <a:r>
              <a:rPr lang="de-DE" dirty="0" smtClean="0"/>
              <a:t>Das </a:t>
            </a:r>
            <a:r>
              <a:rPr lang="de-DE" dirty="0"/>
              <a:t>Kiefergelenk ist über die Schädelknochen und die harte Hirnhaut mit dem gesamten Wirbelkanal und den austretenden Nerven verbunden. Ein Ungleichgewicht des Kiefergelenks hat somit große Auswirkungen auf die Wirbelsäule, Muskeln, Bänder, Sehnen und das Nervensystem im gesamten Körper</a:t>
            </a:r>
            <a:r>
              <a:rPr lang="de-DE" dirty="0" smtClean="0"/>
              <a:t>.</a:t>
            </a:r>
          </a:p>
          <a:p>
            <a:r>
              <a:rPr lang="de-DE" dirty="0"/>
              <a:t>Anwendung findet die Kieferbalance bei folgenden </a:t>
            </a:r>
            <a:r>
              <a:rPr lang="de-DE" dirty="0" smtClean="0"/>
              <a:t>Beschwerden:</a:t>
            </a:r>
          </a:p>
          <a:p>
            <a:pPr marL="285750" indent="-285750">
              <a:buFont typeface="Arial" panose="020B0604020202020204" pitchFamily="34" charset="0"/>
              <a:buChar char="•"/>
            </a:pPr>
            <a:r>
              <a:rPr lang="de-DE" dirty="0" smtClean="0"/>
              <a:t>Kopfschmerzen</a:t>
            </a:r>
            <a:endParaRPr lang="de-DE" dirty="0"/>
          </a:p>
          <a:p>
            <a:pPr marL="285750" indent="-285750">
              <a:lnSpc>
                <a:spcPct val="100000"/>
              </a:lnSpc>
              <a:spcBef>
                <a:spcPts val="0"/>
              </a:spcBef>
              <a:buFont typeface="Arial" panose="020B0604020202020204" pitchFamily="34" charset="0"/>
              <a:buChar char="•"/>
            </a:pPr>
            <a:r>
              <a:rPr lang="de-DE" dirty="0"/>
              <a:t>Migräne</a:t>
            </a:r>
          </a:p>
          <a:p>
            <a:pPr marL="285750" indent="-285750">
              <a:lnSpc>
                <a:spcPct val="100000"/>
              </a:lnSpc>
              <a:spcBef>
                <a:spcPts val="0"/>
              </a:spcBef>
              <a:buFont typeface="Arial" panose="020B0604020202020204" pitchFamily="34" charset="0"/>
              <a:buChar char="•"/>
            </a:pPr>
            <a:r>
              <a:rPr lang="de-DE" dirty="0"/>
              <a:t>Nacken- </a:t>
            </a:r>
            <a:r>
              <a:rPr lang="de-DE" dirty="0" smtClean="0"/>
              <a:t>und Schulterschmerzen</a:t>
            </a:r>
            <a:endParaRPr lang="de-DE" dirty="0"/>
          </a:p>
          <a:p>
            <a:pPr marL="285750" indent="-285750">
              <a:lnSpc>
                <a:spcPct val="100000"/>
              </a:lnSpc>
              <a:spcBef>
                <a:spcPts val="0"/>
              </a:spcBef>
              <a:buFont typeface="Arial" panose="020B0604020202020204" pitchFamily="34" charset="0"/>
              <a:buChar char="•"/>
            </a:pPr>
            <a:r>
              <a:rPr lang="de-DE" dirty="0"/>
              <a:t>Rückenschmerzen</a:t>
            </a:r>
          </a:p>
          <a:p>
            <a:pPr marL="285750" indent="-285750">
              <a:lnSpc>
                <a:spcPct val="100000"/>
              </a:lnSpc>
              <a:spcBef>
                <a:spcPts val="0"/>
              </a:spcBef>
              <a:buFont typeface="Arial" panose="020B0604020202020204" pitchFamily="34" charset="0"/>
              <a:buChar char="•"/>
            </a:pPr>
            <a:r>
              <a:rPr lang="de-DE" dirty="0"/>
              <a:t>Tinnitus</a:t>
            </a:r>
          </a:p>
          <a:p>
            <a:pPr marL="285750" indent="-285750">
              <a:lnSpc>
                <a:spcPct val="100000"/>
              </a:lnSpc>
              <a:spcBef>
                <a:spcPts val="0"/>
              </a:spcBef>
              <a:buFont typeface="Arial" panose="020B0604020202020204" pitchFamily="34" charset="0"/>
              <a:buChar char="•"/>
            </a:pPr>
            <a:r>
              <a:rPr lang="de-DE" dirty="0"/>
              <a:t>Zähneknirschen</a:t>
            </a:r>
          </a:p>
          <a:p>
            <a:pPr marL="285750" indent="-285750">
              <a:lnSpc>
                <a:spcPct val="100000"/>
              </a:lnSpc>
              <a:spcBef>
                <a:spcPts val="0"/>
              </a:spcBef>
              <a:buFont typeface="Arial" panose="020B0604020202020204" pitchFamily="34" charset="0"/>
              <a:buChar char="•"/>
            </a:pPr>
            <a:r>
              <a:rPr lang="de-DE" dirty="0"/>
              <a:t>unterstützend bei zahnärztlichen Behandlungen</a:t>
            </a:r>
          </a:p>
          <a:p>
            <a:pPr marL="285750" indent="-285750">
              <a:lnSpc>
                <a:spcPct val="100000"/>
              </a:lnSpc>
              <a:spcBef>
                <a:spcPts val="0"/>
              </a:spcBef>
              <a:buFont typeface="Arial" panose="020B0604020202020204" pitchFamily="34" charset="0"/>
              <a:buChar char="•"/>
            </a:pPr>
            <a:r>
              <a:rPr lang="de-DE" dirty="0"/>
              <a:t>u.a.</a:t>
            </a:r>
          </a:p>
          <a:p>
            <a:endParaRPr lang="de-DE" dirty="0"/>
          </a:p>
          <a:p>
            <a:endParaRPr lang="de-DE" dirty="0"/>
          </a:p>
          <a:p>
            <a:endParaRPr lang="de-DE" dirty="0"/>
          </a:p>
          <a:p>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911" y="1276709"/>
            <a:ext cx="3175000" cy="2387600"/>
          </a:xfrm>
          <a:prstGeom prst="rect">
            <a:avLst/>
          </a:prstGeom>
          <a:effectLst>
            <a:softEdge rad="127000"/>
          </a:effectLst>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911" y="4025440"/>
            <a:ext cx="3175000" cy="2387600"/>
          </a:xfrm>
          <a:prstGeom prst="rect">
            <a:avLst/>
          </a:prstGeom>
          <a:effectLst>
            <a:softEdge rad="127000"/>
          </a:effectLst>
        </p:spPr>
      </p:pic>
    </p:spTree>
    <p:extLst>
      <p:ext uri="{BB962C8B-B14F-4D97-AF65-F5344CB8AC3E}">
        <p14:creationId xmlns:p14="http://schemas.microsoft.com/office/powerpoint/2010/main" val="341324088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dirty="0" smtClean="0"/>
              <a:t>Naturheilverfahren</a:t>
            </a:r>
            <a:endParaRPr lang="de-DE" dirty="0"/>
          </a:p>
        </p:txBody>
      </p:sp>
      <p:sp>
        <p:nvSpPr>
          <p:cNvPr id="4" name="Textplatzhalter 3"/>
          <p:cNvSpPr>
            <a:spLocks noGrp="1"/>
          </p:cNvSpPr>
          <p:nvPr>
            <p:ph type="body" sz="half" idx="2"/>
          </p:nvPr>
        </p:nvSpPr>
        <p:spPr>
          <a:xfrm>
            <a:off x="336429" y="1276709"/>
            <a:ext cx="8246853" cy="4411124"/>
          </a:xfrm>
        </p:spPr>
        <p:txBody>
          <a:bodyPr>
            <a:noAutofit/>
          </a:bodyPr>
          <a:lstStyle/>
          <a:p>
            <a:r>
              <a:rPr lang="de-DE" b="1" dirty="0" smtClean="0"/>
              <a:t>Pflanzenheilkunde</a:t>
            </a:r>
            <a:r>
              <a:rPr lang="de-DE" b="1" dirty="0"/>
              <a:t> </a:t>
            </a:r>
            <a:r>
              <a:rPr lang="de-DE" dirty="0"/>
              <a:t>(Phytotherapie)</a:t>
            </a:r>
          </a:p>
          <a:p>
            <a:r>
              <a:rPr lang="de-DE" dirty="0"/>
              <a:t>Die Pflanzenheilkunde ist eine der ältesten Naturheilverfahren.</a:t>
            </a:r>
            <a:br>
              <a:rPr lang="de-DE" dirty="0"/>
            </a:br>
            <a:r>
              <a:rPr lang="de-DE" dirty="0"/>
              <a:t>Eingesetzt werden grundsätzlich nur ganze Pflanzen oder Pflanzenteile (Blüten, Blätter, Samen, Rinden, Wurzeln), die  in Form von Tee, Saft, Tinktur, Pulver, ätherisches Öl etc. therapeutisch angewendet werden.  Durch ihre verschieden ausgeprägte Wirkungen können  die Heilpflanzen  bei verschiedenen Krankheitsbildern zur Anwendung </a:t>
            </a:r>
            <a:r>
              <a:rPr lang="de-DE" dirty="0" smtClean="0"/>
              <a:t>kommen:</a:t>
            </a:r>
          </a:p>
          <a:p>
            <a:pPr marL="285750" indent="-285750">
              <a:buFont typeface="Arial" panose="020B0604020202020204" pitchFamily="34" charset="0"/>
              <a:buChar char="•"/>
            </a:pPr>
            <a:r>
              <a:rPr lang="de-DE" dirty="0" smtClean="0"/>
              <a:t>Erkältungskrankheiten</a:t>
            </a:r>
            <a:endParaRPr lang="de-DE" dirty="0"/>
          </a:p>
          <a:p>
            <a:pPr marL="285750" indent="-285750">
              <a:spcBef>
                <a:spcPts val="0"/>
              </a:spcBef>
              <a:buFont typeface="Arial" panose="020B0604020202020204" pitchFamily="34" charset="0"/>
              <a:buChar char="•"/>
            </a:pPr>
            <a:r>
              <a:rPr lang="de-DE" dirty="0"/>
              <a:t>Bronchitis</a:t>
            </a:r>
          </a:p>
          <a:p>
            <a:pPr marL="285750" indent="-285750">
              <a:spcBef>
                <a:spcPts val="0"/>
              </a:spcBef>
              <a:buFont typeface="Arial" panose="020B0604020202020204" pitchFamily="34" charset="0"/>
              <a:buChar char="•"/>
            </a:pPr>
            <a:r>
              <a:rPr lang="de-DE" dirty="0"/>
              <a:t>Schlafstörungen</a:t>
            </a:r>
          </a:p>
          <a:p>
            <a:pPr marL="285750" indent="-285750">
              <a:spcBef>
                <a:spcPts val="0"/>
              </a:spcBef>
              <a:buFont typeface="Arial" panose="020B0604020202020204" pitchFamily="34" charset="0"/>
              <a:buChar char="•"/>
            </a:pPr>
            <a:r>
              <a:rPr lang="de-DE" dirty="0"/>
              <a:t>Magen- Darmstörungen</a:t>
            </a:r>
          </a:p>
          <a:p>
            <a:pPr marL="285750" indent="-285750">
              <a:spcBef>
                <a:spcPts val="0"/>
              </a:spcBef>
              <a:buFont typeface="Arial" panose="020B0604020202020204" pitchFamily="34" charset="0"/>
              <a:buChar char="•"/>
            </a:pPr>
            <a:r>
              <a:rPr lang="de-DE" dirty="0"/>
              <a:t>Hauterkrankungen</a:t>
            </a:r>
          </a:p>
          <a:p>
            <a:pPr marL="285750" indent="-285750">
              <a:spcBef>
                <a:spcPts val="0"/>
              </a:spcBef>
              <a:buFont typeface="Arial" panose="020B0604020202020204" pitchFamily="34" charset="0"/>
              <a:buChar char="•"/>
            </a:pPr>
            <a:r>
              <a:rPr lang="de-DE" dirty="0"/>
              <a:t>Allergische Erkrankungen</a:t>
            </a:r>
          </a:p>
          <a:p>
            <a:pPr marL="285750" indent="-285750">
              <a:spcBef>
                <a:spcPts val="0"/>
              </a:spcBef>
              <a:buFont typeface="Arial" panose="020B0604020202020204" pitchFamily="34" charset="0"/>
              <a:buChar char="•"/>
            </a:pPr>
            <a:r>
              <a:rPr lang="de-DE" dirty="0" smtClean="0"/>
              <a:t>Herz-Kreislauf-unterstützend</a:t>
            </a:r>
            <a:endParaRPr lang="de-DE" dirty="0"/>
          </a:p>
          <a:p>
            <a:pPr marL="285750" indent="-285750">
              <a:spcBef>
                <a:spcPts val="0"/>
              </a:spcBef>
              <a:buFont typeface="Arial" panose="020B0604020202020204" pitchFamily="34" charset="0"/>
              <a:buChar char="•"/>
            </a:pPr>
            <a:r>
              <a:rPr lang="de-DE" dirty="0"/>
              <a:t>u.a</a:t>
            </a:r>
            <a:r>
              <a:rPr lang="de-DE" dirty="0" smtClean="0"/>
              <a:t>.</a:t>
            </a:r>
          </a:p>
          <a:p>
            <a:pPr marL="285750" indent="-285750">
              <a:spcBef>
                <a:spcPts val="0"/>
              </a:spcBef>
              <a:buFont typeface="Arial" panose="020B0604020202020204" pitchFamily="34" charset="0"/>
              <a:buChar char="•"/>
            </a:pPr>
            <a:endParaRPr lang="de-DE" dirty="0"/>
          </a:p>
          <a:p>
            <a:pPr>
              <a:spcBef>
                <a:spcPts val="0"/>
              </a:spcBef>
            </a:pPr>
            <a:r>
              <a:rPr lang="de-DE" b="1" dirty="0" smtClean="0"/>
              <a:t>Weitere ergänzende Naturheilverfahren</a:t>
            </a:r>
            <a:endParaRPr lang="de-DE" b="1" dirty="0"/>
          </a:p>
          <a:p>
            <a:pPr marL="285750" indent="-285750">
              <a:buFont typeface="Arial" panose="020B0604020202020204" pitchFamily="34" charset="0"/>
              <a:buChar char="•"/>
            </a:pPr>
            <a:r>
              <a:rPr lang="de-DE" dirty="0" smtClean="0"/>
              <a:t>Komplexhomöopathie</a:t>
            </a:r>
          </a:p>
          <a:p>
            <a:pPr marL="285750" indent="-285750">
              <a:spcBef>
                <a:spcPts val="0"/>
              </a:spcBef>
              <a:buFont typeface="Arial" panose="020B0604020202020204" pitchFamily="34" charset="0"/>
              <a:buChar char="•"/>
            </a:pPr>
            <a:r>
              <a:rPr lang="de-DE" dirty="0" err="1" smtClean="0"/>
              <a:t>Baunscheidtverfahren</a:t>
            </a:r>
            <a:endParaRPr lang="de-DE" dirty="0" smtClean="0"/>
          </a:p>
          <a:p>
            <a:pPr marL="285750" indent="-285750">
              <a:spcBef>
                <a:spcPts val="0"/>
              </a:spcBef>
              <a:buFont typeface="Arial" panose="020B0604020202020204" pitchFamily="34" charset="0"/>
              <a:buChar char="•"/>
            </a:pPr>
            <a:endParaRPr lang="de-DE" dirty="0"/>
          </a:p>
          <a:p>
            <a:pPr>
              <a:spcBef>
                <a:spcPts val="0"/>
              </a:spcBef>
            </a:pPr>
            <a:endParaRPr lang="de-DE" dirty="0"/>
          </a:p>
          <a:p>
            <a:r>
              <a:rPr lang="de-DE" dirty="0"/>
              <a:t/>
            </a:r>
            <a:br>
              <a:rPr lang="de-DE" dirty="0"/>
            </a:br>
            <a:endParaRPr lang="de-DE" dirty="0"/>
          </a:p>
          <a:p>
            <a:endParaRPr lang="de-DE" dirty="0"/>
          </a:p>
          <a:p>
            <a:endParaRPr lang="de-DE" dirty="0"/>
          </a:p>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953" y="2675421"/>
            <a:ext cx="2527300" cy="1905000"/>
          </a:xfrm>
          <a:prstGeom prst="rect">
            <a:avLst/>
          </a:prstGeom>
          <a:effectLst>
            <a:softEdge rad="127000"/>
          </a:effectLst>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253" y="1190444"/>
            <a:ext cx="2527300" cy="1905000"/>
          </a:xfrm>
          <a:prstGeom prst="rect">
            <a:avLst/>
          </a:prstGeom>
          <a:effectLst>
            <a:softEdge rad="127000"/>
          </a:effectLst>
        </p:spPr>
      </p:pic>
      <p:pic>
        <p:nvPicPr>
          <p:cNvPr id="2049" name="Picture 1" descr="http://www.ganzheitliche-naturheilweisen.de/img/hp/poi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3041650"/>
            <a:ext cx="1143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6740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dirty="0" smtClean="0"/>
              <a:t>Schmerztherapie</a:t>
            </a:r>
            <a:endParaRPr lang="de-DE" dirty="0"/>
          </a:p>
        </p:txBody>
      </p:sp>
      <p:sp>
        <p:nvSpPr>
          <p:cNvPr id="4" name="Textplatzhalter 3"/>
          <p:cNvSpPr>
            <a:spLocks noGrp="1"/>
          </p:cNvSpPr>
          <p:nvPr>
            <p:ph type="body" sz="half" idx="2"/>
          </p:nvPr>
        </p:nvSpPr>
        <p:spPr>
          <a:xfrm>
            <a:off x="336429" y="1276709"/>
            <a:ext cx="8246853" cy="4411124"/>
          </a:xfrm>
        </p:spPr>
        <p:txBody>
          <a:bodyPr>
            <a:noAutofit/>
          </a:bodyPr>
          <a:lstStyle/>
          <a:p>
            <a:r>
              <a:rPr lang="de-DE" b="1" dirty="0" err="1" smtClean="0"/>
              <a:t>Medi-Taping</a:t>
            </a:r>
            <a:endParaRPr lang="de-DE" b="1" dirty="0" smtClean="0"/>
          </a:p>
          <a:p>
            <a:r>
              <a:rPr lang="de-DE" dirty="0" err="1" smtClean="0"/>
              <a:t>Medi-Taping</a:t>
            </a:r>
            <a:r>
              <a:rPr lang="de-DE" dirty="0" smtClean="0"/>
              <a:t> </a:t>
            </a:r>
            <a:r>
              <a:rPr lang="de-DE" dirty="0"/>
              <a:t>ist eine sanfte Form der Schmerztherapie. D</a:t>
            </a:r>
            <a:r>
              <a:rPr lang="de-DE" dirty="0" smtClean="0"/>
              <a:t>as </a:t>
            </a:r>
            <a:r>
              <a:rPr lang="de-DE" dirty="0"/>
              <a:t>Anlegen eines </a:t>
            </a:r>
            <a:r>
              <a:rPr lang="de-DE" dirty="0" err="1"/>
              <a:t>Medi</a:t>
            </a:r>
            <a:r>
              <a:rPr lang="de-DE" dirty="0"/>
              <a:t>-Tapes (farbiges, elastisches Klebeband</a:t>
            </a:r>
            <a:r>
              <a:rPr lang="de-DE" dirty="0" smtClean="0"/>
              <a:t>) fördert </a:t>
            </a:r>
            <a:r>
              <a:rPr lang="de-DE" dirty="0"/>
              <a:t>die </a:t>
            </a:r>
            <a:r>
              <a:rPr lang="de-DE" dirty="0" smtClean="0"/>
              <a:t>Durchblutung, </a:t>
            </a:r>
            <a:r>
              <a:rPr lang="de-DE" dirty="0"/>
              <a:t>welche die Schmerzsituation verbessert, muskuläre Verspannungen löst und die Funktionsfähigkeit z.B. der betroffenen Gelenke wieder </a:t>
            </a:r>
            <a:r>
              <a:rPr lang="de-DE" dirty="0" smtClean="0"/>
              <a:t>steigert.</a:t>
            </a:r>
          </a:p>
          <a:p>
            <a:r>
              <a:rPr lang="de-DE" dirty="0" smtClean="0"/>
              <a:t>Indikationen:</a:t>
            </a:r>
          </a:p>
          <a:p>
            <a:pPr marL="285750" indent="-285750">
              <a:buFont typeface="Arial" panose="020B0604020202020204" pitchFamily="34" charset="0"/>
              <a:buChar char="•"/>
            </a:pPr>
            <a:r>
              <a:rPr lang="de-DE" dirty="0"/>
              <a:t>Gelenkschmerzen</a:t>
            </a:r>
          </a:p>
          <a:p>
            <a:pPr marL="285750" indent="-285750">
              <a:spcBef>
                <a:spcPts val="0"/>
              </a:spcBef>
              <a:buFont typeface="Arial" panose="020B0604020202020204" pitchFamily="34" charset="0"/>
              <a:buChar char="•"/>
            </a:pPr>
            <a:r>
              <a:rPr lang="de-DE" dirty="0"/>
              <a:t>Fersensporn</a:t>
            </a:r>
          </a:p>
          <a:p>
            <a:pPr marL="285750" indent="-285750">
              <a:spcBef>
                <a:spcPts val="0"/>
              </a:spcBef>
              <a:buFont typeface="Arial" panose="020B0604020202020204" pitchFamily="34" charset="0"/>
              <a:buChar char="•"/>
            </a:pPr>
            <a:r>
              <a:rPr lang="de-DE" dirty="0"/>
              <a:t>Knieschmerzen</a:t>
            </a:r>
          </a:p>
          <a:p>
            <a:pPr marL="285750" indent="-285750">
              <a:spcBef>
                <a:spcPts val="0"/>
              </a:spcBef>
              <a:buFont typeface="Arial" panose="020B0604020202020204" pitchFamily="34" charset="0"/>
              <a:buChar char="•"/>
            </a:pPr>
            <a:r>
              <a:rPr lang="de-DE" dirty="0"/>
              <a:t>Wirbelsäulenblockaden</a:t>
            </a:r>
          </a:p>
          <a:p>
            <a:pPr marL="285750" indent="-285750">
              <a:spcBef>
                <a:spcPts val="0"/>
              </a:spcBef>
              <a:buFont typeface="Arial" panose="020B0604020202020204" pitchFamily="34" charset="0"/>
              <a:buChar char="•"/>
            </a:pPr>
            <a:r>
              <a:rPr lang="de-DE" dirty="0" err="1"/>
              <a:t>Arthroseschmerzen</a:t>
            </a:r>
            <a:endParaRPr lang="de-DE" dirty="0"/>
          </a:p>
          <a:p>
            <a:pPr marL="285750" indent="-285750">
              <a:spcBef>
                <a:spcPts val="0"/>
              </a:spcBef>
              <a:buFont typeface="Arial" panose="020B0604020202020204" pitchFamily="34" charset="0"/>
              <a:buChar char="•"/>
            </a:pPr>
            <a:r>
              <a:rPr lang="de-DE" dirty="0"/>
              <a:t>Migräne</a:t>
            </a:r>
          </a:p>
          <a:p>
            <a:pPr marL="285750" indent="-285750">
              <a:spcBef>
                <a:spcPts val="0"/>
              </a:spcBef>
              <a:buFont typeface="Arial" panose="020B0604020202020204" pitchFamily="34" charset="0"/>
              <a:buChar char="•"/>
            </a:pPr>
            <a:r>
              <a:rPr lang="de-DE" dirty="0"/>
              <a:t>Muskulärer Tinnitus</a:t>
            </a:r>
          </a:p>
          <a:p>
            <a:pPr marL="285750" indent="-285750">
              <a:spcBef>
                <a:spcPts val="0"/>
              </a:spcBef>
              <a:buFont typeface="Arial" panose="020B0604020202020204" pitchFamily="34" charset="0"/>
              <a:buChar char="•"/>
            </a:pPr>
            <a:r>
              <a:rPr lang="de-DE" dirty="0"/>
              <a:t>Muskuläre Schmerzsyndrome</a:t>
            </a:r>
          </a:p>
          <a:p>
            <a:pPr marL="285750" indent="-285750">
              <a:spcBef>
                <a:spcPts val="0"/>
              </a:spcBef>
              <a:buFont typeface="Arial" panose="020B0604020202020204" pitchFamily="34" charset="0"/>
              <a:buChar char="•"/>
            </a:pPr>
            <a:r>
              <a:rPr lang="de-DE" dirty="0"/>
              <a:t>Schwindelzustände</a:t>
            </a:r>
          </a:p>
          <a:p>
            <a:pPr marL="285750" indent="-285750">
              <a:spcBef>
                <a:spcPts val="0"/>
              </a:spcBef>
              <a:buFont typeface="Arial" panose="020B0604020202020204" pitchFamily="34" charset="0"/>
              <a:buChar char="•"/>
            </a:pPr>
            <a:r>
              <a:rPr lang="de-DE" dirty="0"/>
              <a:t>u.v.m.</a:t>
            </a:r>
          </a:p>
          <a:p>
            <a:endParaRPr lang="de-DE" dirty="0"/>
          </a:p>
          <a:p>
            <a:endParaRPr lang="de-DE" dirty="0" smtClean="0"/>
          </a:p>
          <a:p>
            <a:endParaRPr lang="de-DE" dirty="0"/>
          </a:p>
          <a:p>
            <a:endParaRPr lang="de-DE" dirty="0"/>
          </a:p>
          <a:p>
            <a:endParaRPr lang="de-DE" dirty="0"/>
          </a:p>
          <a:p>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3536" y="2476871"/>
            <a:ext cx="3665469" cy="2590646"/>
          </a:xfrm>
          <a:prstGeom prst="rect">
            <a:avLst/>
          </a:prstGeom>
          <a:effectLst>
            <a:softEdge rad="127000"/>
          </a:effectLst>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670" y="962769"/>
            <a:ext cx="3359035" cy="2239357"/>
          </a:xfrm>
          <a:prstGeom prst="rect">
            <a:avLst/>
          </a:prstGeom>
          <a:effectLst>
            <a:softEdge rad="127000"/>
          </a:effectLst>
        </p:spPr>
      </p:pic>
    </p:spTree>
    <p:extLst>
      <p:ext uri="{BB962C8B-B14F-4D97-AF65-F5344CB8AC3E}">
        <p14:creationId xmlns:p14="http://schemas.microsoft.com/office/powerpoint/2010/main" val="252431419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b="1" dirty="0"/>
              <a:t>Liebevolle </a:t>
            </a:r>
            <a:r>
              <a:rPr lang="de-DE" b="1" dirty="0" smtClean="0"/>
              <a:t>Zwiesprache®</a:t>
            </a:r>
            <a:r>
              <a:rPr lang="de-DE" b="1" dirty="0"/>
              <a:t>   </a:t>
            </a:r>
            <a:r>
              <a:rPr lang="de-DE" dirty="0"/>
              <a:t> (Peggy </a:t>
            </a:r>
            <a:r>
              <a:rPr lang="de-DE" dirty="0" err="1"/>
              <a:t>Paquet</a:t>
            </a:r>
            <a:r>
              <a:rPr lang="de-DE" dirty="0"/>
              <a:t>)</a:t>
            </a:r>
          </a:p>
        </p:txBody>
      </p:sp>
      <p:sp>
        <p:nvSpPr>
          <p:cNvPr id="4" name="Textplatzhalter 3"/>
          <p:cNvSpPr>
            <a:spLocks noGrp="1"/>
          </p:cNvSpPr>
          <p:nvPr>
            <p:ph type="body" sz="half" idx="2"/>
          </p:nvPr>
        </p:nvSpPr>
        <p:spPr>
          <a:xfrm>
            <a:off x="336429" y="1276709"/>
            <a:ext cx="11855571" cy="4411124"/>
          </a:xfrm>
        </p:spPr>
        <p:txBody>
          <a:bodyPr>
            <a:noAutofit/>
          </a:bodyPr>
          <a:lstStyle/>
          <a:p>
            <a:r>
              <a:rPr lang="de-DE" dirty="0" smtClean="0"/>
              <a:t>Können </a:t>
            </a:r>
            <a:r>
              <a:rPr lang="de-DE" dirty="0"/>
              <a:t>Sie sich vorstellen, all Ihren Ängsten, Ihrem Ärger, Ihrer Trauer und Ihren Ohnmachtsgefühlen nicht mehr ausgeliefert zu sein, sondern diese in sich selbst zu lösen – ja sogar in Mut, Kraft, Freude und Vertrauen zu </a:t>
            </a:r>
            <a:r>
              <a:rPr lang="de-DE" dirty="0" smtClean="0"/>
              <a:t>verwandeln? Wie </a:t>
            </a:r>
            <a:r>
              <a:rPr lang="de-DE" dirty="0"/>
              <a:t>kann dies gelingen?</a:t>
            </a:r>
          </a:p>
          <a:p>
            <a:r>
              <a:rPr lang="de-DE" dirty="0"/>
              <a:t>Die Liebevolle Zwiesprache wird einerseits zur Lösung von Traumata als auch für eine bewusstheitsfördernde Lebensweise und zur Persönlichkeitsentwicklung </a:t>
            </a:r>
            <a:r>
              <a:rPr lang="de-DE" dirty="0" smtClean="0"/>
              <a:t>eingesetzt. Diese </a:t>
            </a:r>
            <a:r>
              <a:rPr lang="de-DE" dirty="0"/>
              <a:t>den Körper einbeziehende Methode ist ein innerer Prozess, durch den wir Gefühle,</a:t>
            </a:r>
            <a:br>
              <a:rPr lang="de-DE" dirty="0"/>
            </a:br>
            <a:r>
              <a:rPr lang="de-DE" dirty="0"/>
              <a:t>die uns schmerzen und belasten, umfassend wahrnehmen und annehmen können. Wir vermögen selbständig durch einen emotionalen Schmerz hindurchzugehen und ihn heilsam zu lösen.</a:t>
            </a:r>
          </a:p>
          <a:p>
            <a:r>
              <a:rPr lang="de-DE" dirty="0"/>
              <a:t>Es findet dabei nicht nur eine Beruhigung der Emotionen, sondern eine Lösung und eine Umwandlung statt. Die blockierende Schmerzenergie wird freigesetzt und steht uns als ein Mehr an Lebenskraft, Lebensfreude und an Kreativität zur Verfügung.</a:t>
            </a:r>
          </a:p>
          <a:p>
            <a:r>
              <a:rPr lang="de-DE" dirty="0"/>
              <a:t>Die “Liebevolle </a:t>
            </a:r>
            <a:r>
              <a:rPr lang="de-DE" dirty="0" smtClean="0"/>
              <a:t>Zwiesprache®” </a:t>
            </a:r>
            <a:r>
              <a:rPr lang="de-DE" dirty="0"/>
              <a:t>ist ein emotionales “Handwerkszeug”, das uns zu jeder Zeit,</a:t>
            </a:r>
            <a:br>
              <a:rPr lang="de-DE" dirty="0"/>
            </a:br>
            <a:r>
              <a:rPr lang="de-DE" dirty="0"/>
              <a:t>an jedem Ort, in jeder Situation für einen bewussten befreienden Umgang mit schmerzlichen</a:t>
            </a:r>
            <a:br>
              <a:rPr lang="de-DE" dirty="0"/>
            </a:br>
            <a:r>
              <a:rPr lang="de-DE" dirty="0"/>
              <a:t>und bedrückenden Gefühlen zur Verfügung steht</a:t>
            </a:r>
            <a:r>
              <a:rPr lang="de-DE" dirty="0" smtClean="0"/>
              <a:t>.</a:t>
            </a:r>
          </a:p>
          <a:p>
            <a:r>
              <a:rPr lang="de-DE" dirty="0"/>
              <a:t>Die lebensfördernden Qualitäten, wie zum Beispiel Geborgenheit, Klarheit und Liebe zeigen sich, wenn der blockierende Schmerz sich löst. Sie werden nicht von Außen hereingeholt, sondern kommen als unser ganz natürlicher </a:t>
            </a:r>
            <a:r>
              <a:rPr lang="de-DE" dirty="0" err="1" smtClean="0"/>
              <a:t>Seinzustand</a:t>
            </a:r>
            <a:r>
              <a:rPr lang="de-DE" dirty="0" smtClean="0"/>
              <a:t> </a:t>
            </a:r>
            <a:r>
              <a:rPr lang="de-DE" dirty="0"/>
              <a:t>an die Oberfläche. Diese Erfahrungen werden nachhaltig im Körperbewusstsein integriert und bewirken eine tiefgehende Veränderung in unserem Fühlen und Erleben.</a:t>
            </a:r>
          </a:p>
          <a:p>
            <a:r>
              <a:rPr lang="de-DE" dirty="0"/>
              <a:t>Der Abbau von emotionaler und gleichzeitig körperlicher Spannung vermag sich dabei gesundheitsfördernd auf seelischer und körperlicher Ebene </a:t>
            </a:r>
            <a:r>
              <a:rPr lang="de-DE" dirty="0" smtClean="0"/>
              <a:t>auszuwirken. Im </a:t>
            </a:r>
            <a:r>
              <a:rPr lang="de-DE" dirty="0"/>
              <a:t>Therapiegespräch erschließe und fördere ich zuerst die inneren Grundlagen für die Liebevolle </a:t>
            </a:r>
            <a:r>
              <a:rPr lang="de-DE" dirty="0" smtClean="0"/>
              <a:t>Zwiesprache® </a:t>
            </a:r>
            <a:r>
              <a:rPr lang="de-DE" dirty="0"/>
              <a:t>und begleite durch die ersten Lösungsprozesse, bis diese therapeutische Methode alleine angewendet werden kann.</a:t>
            </a:r>
          </a:p>
          <a:p>
            <a:r>
              <a:rPr lang="de-DE" dirty="0"/>
              <a:t>Die selbständige Anwendung ist mein Hauptanliegen! Es soll eine Hilfe zur Selbsthilfe sein</a:t>
            </a:r>
            <a:r>
              <a:rPr lang="de-DE" dirty="0" smtClean="0"/>
              <a:t>.</a:t>
            </a:r>
            <a:endParaRPr lang="de-DE" dirty="0"/>
          </a:p>
          <a:p>
            <a:pPr algn="r"/>
            <a:r>
              <a:rPr lang="de-DE" sz="1400" dirty="0"/>
              <a:t>Quellenangabe und weitere Informationen zur Methode  “Liebevolle </a:t>
            </a:r>
            <a:r>
              <a:rPr lang="de-DE" sz="1400" dirty="0" smtClean="0"/>
              <a:t>Zwiesprache®”</a:t>
            </a:r>
            <a:r>
              <a:rPr lang="de-DE" sz="1400" dirty="0"/>
              <a:t>  unter: liebevolle-zwiesprache.de</a:t>
            </a:r>
          </a:p>
          <a:p>
            <a:pPr algn="r"/>
            <a:endParaRPr lang="de-DE" sz="1400" dirty="0"/>
          </a:p>
          <a:p>
            <a:pPr algn="r"/>
            <a:endParaRPr lang="de-DE" sz="1400" dirty="0"/>
          </a:p>
          <a:p>
            <a:endParaRPr lang="de-DE" dirty="0"/>
          </a:p>
          <a:p>
            <a:endParaRPr lang="de-DE" dirty="0" smtClean="0"/>
          </a:p>
          <a:p>
            <a:endParaRPr lang="de-DE" dirty="0"/>
          </a:p>
          <a:p>
            <a:endParaRPr lang="de-DE" dirty="0"/>
          </a:p>
          <a:p>
            <a:endParaRPr lang="de-DE" dirty="0"/>
          </a:p>
          <a:p>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193" y="-38478"/>
            <a:ext cx="1712354" cy="1232894"/>
          </a:xfrm>
          <a:prstGeom prst="rect">
            <a:avLst/>
          </a:prstGeom>
          <a:effectLst>
            <a:softEdge rad="127000"/>
          </a:effectLst>
        </p:spPr>
      </p:pic>
    </p:spTree>
    <p:extLst>
      <p:ext uri="{BB962C8B-B14F-4D97-AF65-F5344CB8AC3E}">
        <p14:creationId xmlns:p14="http://schemas.microsoft.com/office/powerpoint/2010/main" val="157647917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430" y="577969"/>
            <a:ext cx="11243244" cy="612475"/>
          </a:xfrm>
        </p:spPr>
        <p:txBody>
          <a:bodyPr/>
          <a:lstStyle/>
          <a:p>
            <a:r>
              <a:rPr lang="de-DE" b="1" dirty="0" smtClean="0"/>
              <a:t>Kontakt und berufsrechtliche Regelungen</a:t>
            </a:r>
            <a:endParaRPr lang="de-DE" dirty="0"/>
          </a:p>
        </p:txBody>
      </p:sp>
      <p:sp>
        <p:nvSpPr>
          <p:cNvPr id="4" name="Textplatzhalter 3"/>
          <p:cNvSpPr>
            <a:spLocks noGrp="1"/>
          </p:cNvSpPr>
          <p:nvPr>
            <p:ph type="body" sz="half" idx="2"/>
          </p:nvPr>
        </p:nvSpPr>
        <p:spPr>
          <a:xfrm>
            <a:off x="336429" y="1276709"/>
            <a:ext cx="11855571" cy="4411124"/>
          </a:xfrm>
        </p:spPr>
        <p:txBody>
          <a:bodyPr>
            <a:noAutofit/>
          </a:bodyPr>
          <a:lstStyle/>
          <a:p>
            <a:r>
              <a:rPr lang="de-DE" b="1" dirty="0" smtClean="0"/>
              <a:t>Adresse:</a:t>
            </a:r>
          </a:p>
          <a:p>
            <a:r>
              <a:rPr lang="de-DE" dirty="0" smtClean="0"/>
              <a:t>Naturheilpraxis </a:t>
            </a:r>
            <a:r>
              <a:rPr lang="de-DE" dirty="0"/>
              <a:t>Maria Platzköster, Heilpraktikerin</a:t>
            </a:r>
            <a:br>
              <a:rPr lang="de-DE" dirty="0"/>
            </a:br>
            <a:r>
              <a:rPr lang="de-DE" dirty="0"/>
              <a:t>81671 München, Vinzenz-von-Paul-Str. 11</a:t>
            </a:r>
          </a:p>
          <a:p>
            <a:r>
              <a:rPr lang="de-DE" dirty="0"/>
              <a:t>Sprechzeiten nach Vereinbarung</a:t>
            </a:r>
          </a:p>
          <a:p>
            <a:r>
              <a:rPr lang="de-DE" dirty="0"/>
              <a:t>Tel.: 089 67805429</a:t>
            </a:r>
            <a:br>
              <a:rPr lang="de-DE" dirty="0"/>
            </a:br>
            <a:r>
              <a:rPr lang="de-DE" dirty="0"/>
              <a:t>Fax: 089 67805411</a:t>
            </a:r>
            <a:br>
              <a:rPr lang="de-DE" dirty="0"/>
            </a:br>
            <a:r>
              <a:rPr lang="de-DE" dirty="0"/>
              <a:t>E-Mail: </a:t>
            </a:r>
            <a:r>
              <a:rPr lang="de-DE" dirty="0" smtClean="0"/>
              <a:t>info@ganzheitliche-naturheilweisen.de</a:t>
            </a:r>
            <a:endParaRPr lang="de-DE" dirty="0"/>
          </a:p>
          <a:p>
            <a:r>
              <a:rPr lang="de-DE" dirty="0"/>
              <a:t>Zuständige Aufsichtsbehörde Landeshauptstadt München Referat für Gesundheit und Umwelt 80336 München, </a:t>
            </a:r>
            <a:r>
              <a:rPr lang="de-DE" dirty="0" err="1"/>
              <a:t>Schwanthalerstr</a:t>
            </a:r>
            <a:r>
              <a:rPr lang="de-DE" dirty="0"/>
              <a:t>. 69</a:t>
            </a:r>
          </a:p>
          <a:p>
            <a:r>
              <a:rPr lang="de-DE" dirty="0"/>
              <a:t>Erteilung der Erlaubnis zur Ausübung der Heilkunde vom Landratsamt München am 30.11.2004 Mitglied im Fachverband Deutscher Heilpraktiker, Landesverband Bayern Gesetzliche Berufsbezeichnung: Heilpraktikerin (verliehen in der BR Deutschland)</a:t>
            </a:r>
          </a:p>
          <a:p>
            <a:r>
              <a:rPr lang="de-DE" dirty="0"/>
              <a:t>Berufsrechtliche Regelungen können nachgelesen werden im </a:t>
            </a:r>
            <a:r>
              <a:rPr lang="de-DE" dirty="0" err="1"/>
              <a:t>Heilpraktikergesetz</a:t>
            </a:r>
            <a:r>
              <a:rPr lang="de-DE" dirty="0"/>
              <a:t> </a:t>
            </a:r>
            <a:endParaRPr lang="de-DE" dirty="0" smtClean="0"/>
          </a:p>
          <a:p>
            <a:r>
              <a:rPr lang="de-DE" dirty="0" smtClean="0"/>
              <a:t>http</a:t>
            </a:r>
            <a:r>
              <a:rPr lang="de-DE" dirty="0"/>
              <a:t>://www.gesetze-im-internet.de/heilprg/BJNR002510939.html</a:t>
            </a:r>
          </a:p>
          <a:p>
            <a:pPr algn="r"/>
            <a:endParaRPr lang="de-DE" sz="1400" dirty="0"/>
          </a:p>
          <a:p>
            <a:pPr algn="r"/>
            <a:endParaRPr lang="de-DE" sz="1400" dirty="0"/>
          </a:p>
          <a:p>
            <a:endParaRPr lang="de-DE" dirty="0"/>
          </a:p>
          <a:p>
            <a:endParaRPr lang="de-DE" dirty="0" smtClean="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61997498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Words>
  <Application>Microsoft Office PowerPoint</Application>
  <PresentationFormat>Breitbild</PresentationFormat>
  <Paragraphs>121</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Office Theme</vt:lpstr>
      <vt:lpstr>Therapie-Angebot Sr. Maria Platzköster</vt:lpstr>
      <vt:lpstr>Naturheilverfahren: Ausleitungsverfahren</vt:lpstr>
      <vt:lpstr>Naturheilverfahren</vt:lpstr>
      <vt:lpstr>Naturheilverfahren</vt:lpstr>
      <vt:lpstr>Naturheilverfahren</vt:lpstr>
      <vt:lpstr>Naturheilverfahren</vt:lpstr>
      <vt:lpstr>Schmerztherapie</vt:lpstr>
      <vt:lpstr>Liebevolle Zwiesprache®    (Peggy Paquet)</vt:lpstr>
      <vt:lpstr>Kontakt und berufsrechtliche Regelungen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Therapie-Angebot Sr. Maria Platzköster</dc:title>
  <dc:creator>Microsoft-Konto</dc:creator>
  <cp:lastModifiedBy>Microsoft-Konto</cp:lastModifiedBy>
  <cp:revision>28</cp:revision>
  <dcterms:created xsi:type="dcterms:W3CDTF">2020-12-02T11:09:43Z</dcterms:created>
  <dcterms:modified xsi:type="dcterms:W3CDTF">2020-12-08T08:22:14Z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